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56" r:id="rId4"/>
    <p:sldId id="257" r:id="rId5"/>
    <p:sldId id="269" r:id="rId6"/>
    <p:sldId id="258" r:id="rId7"/>
    <p:sldId id="260" r:id="rId8"/>
    <p:sldId id="262" r:id="rId9"/>
    <p:sldId id="270" r:id="rId10"/>
    <p:sldId id="268" r:id="rId11"/>
    <p:sldId id="265" r:id="rId12"/>
    <p:sldId id="292" r:id="rId13"/>
    <p:sldId id="266" r:id="rId14"/>
    <p:sldId id="267" r:id="rId15"/>
    <p:sldId id="274" r:id="rId16"/>
    <p:sldId id="272" r:id="rId17"/>
    <p:sldId id="281" r:id="rId18"/>
    <p:sldId id="273" r:id="rId19"/>
    <p:sldId id="288" r:id="rId20"/>
    <p:sldId id="289" r:id="rId21"/>
    <p:sldId id="271" r:id="rId22"/>
    <p:sldId id="264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247B-906B-4132-97E7-CCBB08801B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9E21C-EC1A-4AE6-93D4-CBED366C42E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28711" y="2778434"/>
            <a:ext cx="2353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/>
              <a:t>一</a:t>
            </a:r>
            <a:r>
              <a:rPr lang="en-US" altLang="zh-CN" sz="3200" b="1" dirty="0" smtClean="0"/>
              <a:t>.</a:t>
            </a:r>
            <a:r>
              <a:rPr lang="zh-CN" altLang="en-US" sz="3200" b="1" dirty="0" smtClean="0"/>
              <a:t>登录系统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53878" y="1119826"/>
            <a:ext cx="10000213" cy="2609498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02113" y="4255634"/>
            <a:ext cx="10303598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根据自己的情况，录入现在的毕业去向。有新工作同学根据自己的情况从对应的去向类别中录入；没有工作的同学从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待就业（继续找工作）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不就业拟升学（二战国内考研）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其他暂不就业（打算出国或完全不打算工作）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三种类别中录入。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选好自己的毕业去向后进入下一步。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/>
          <p:cNvSpPr txBox="1"/>
          <p:nvPr/>
        </p:nvSpPr>
        <p:spPr>
          <a:xfrm>
            <a:off x="5409565" y="358140"/>
            <a:ext cx="653605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这一步需要提供和违约相同的信息。原单位解约函和新单位接收函和改派</a:t>
            </a:r>
            <a:r>
              <a:rPr lang="en-US" altLang="zh-CN" dirty="0" smtClean="0"/>
              <a:t>/</a:t>
            </a:r>
            <a:r>
              <a:rPr lang="zh-CN" altLang="en-US" dirty="0" smtClean="0"/>
              <a:t>补办上传同样的材料即可。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违约申请表在https://job.swufe.edu.cn/info/1064/3856.htm下载。填写要求参考违约办理流程第</a:t>
            </a:r>
            <a:r>
              <a:rPr lang="en-US" altLang="zh-CN" dirty="0" smtClean="0"/>
              <a:t>7</a:t>
            </a:r>
            <a:r>
              <a:rPr lang="zh-CN" altLang="en-US" dirty="0" smtClean="0"/>
              <a:t>步。（https://job.swufe.edu.cn/info/1062/2112.htm）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只有需要领取新协议的同学才需要上传违约申请表</a:t>
            </a:r>
            <a:r>
              <a:rPr lang="zh-CN" altLang="en-US" dirty="0" smtClean="0"/>
              <a:t>。不需要领取协议，只需要更换报到证的同学，这一项请上传一张</a:t>
            </a:r>
            <a:r>
              <a:rPr lang="en-US" altLang="zh-CN" dirty="0" smtClean="0"/>
              <a:t>A4</a:t>
            </a:r>
            <a:r>
              <a:rPr lang="zh-CN" altLang="en-US" dirty="0" smtClean="0"/>
              <a:t>纸，上写明【不需要就业协议，只更换报到证】。</a:t>
            </a:r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98780" y="257810"/>
            <a:ext cx="4371975" cy="32385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055" y="3670300"/>
            <a:ext cx="10448925" cy="190881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05740" y="5579110"/>
            <a:ext cx="1173988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dirty="0" smtClean="0">
                <a:sym typeface="+mn-ea"/>
              </a:rPr>
              <a:t>5.</a:t>
            </a:r>
            <a:r>
              <a:rPr lang="zh-CN" altLang="en-US" dirty="0" smtClean="0">
                <a:sym typeface="+mn-ea"/>
              </a:rPr>
              <a:t>下面的单位信息录入的方式请参考https://job.swufe.edu.cn/info/1062/3796.htm中的</a:t>
            </a:r>
            <a:r>
              <a:rPr lang="en-US" altLang="zh-CN" dirty="0" smtClean="0">
                <a:sym typeface="+mn-ea"/>
              </a:rPr>
              <a:t>2-4</a:t>
            </a:r>
            <a:r>
              <a:rPr lang="zh-CN" altLang="en-US" dirty="0" smtClean="0">
                <a:sym typeface="+mn-ea"/>
              </a:rPr>
              <a:t>步。</a:t>
            </a:r>
            <a:endParaRPr lang="zh-CN" altLang="en-US" dirty="0" smtClean="0">
              <a:sym typeface="+mn-ea"/>
            </a:endParaRPr>
          </a:p>
          <a:p>
            <a:endParaRPr lang="zh-CN" altLang="en-US" dirty="0" smtClean="0">
              <a:sym typeface="+mn-ea"/>
            </a:endParaRPr>
          </a:p>
          <a:p>
            <a:r>
              <a:rPr lang="zh-CN" altLang="en-US" dirty="0" smtClean="0">
                <a:sym typeface="+mn-ea"/>
              </a:rPr>
              <a:t>毕业去向录入完成后提交，将进入新报到证信息录入界面。录入及提交方式与新签工作中说明的方式一样，详细操作请查阅上文。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02468" y="2759581"/>
            <a:ext cx="34804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</a:t>
            </a:r>
            <a:r>
              <a:rPr lang="zh-CN" altLang="en-US" sz="3200" b="1" dirty="0"/>
              <a:t>三</a:t>
            </a:r>
            <a:r>
              <a:rPr lang="zh-CN" altLang="en-US" sz="3200" b="1" dirty="0" smtClean="0"/>
              <a:t>）报到证遗失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9554" y="165305"/>
            <a:ext cx="5961905" cy="224761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070103" y="1104448"/>
            <a:ext cx="353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选择原因为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报到证遗失</a:t>
            </a:r>
            <a:r>
              <a:rPr lang="en-US" altLang="zh-CN" dirty="0" smtClean="0"/>
              <a:t>】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314" y="3761720"/>
            <a:ext cx="2266667" cy="137142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03513" y="4290708"/>
            <a:ext cx="6002479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/>
              <a:t>刊登</a:t>
            </a:r>
            <a:r>
              <a:rPr lang="zh-CN" altLang="en-US" dirty="0" smtClean="0"/>
              <a:t>有遗失公示的报纸需要将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报纸原件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提交至就业中心，因此直接点击下一步即可。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8787" y="784485"/>
            <a:ext cx="7038095" cy="46857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880808" y="1199264"/>
            <a:ext cx="38649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/>
              <a:t>此</a:t>
            </a:r>
            <a:r>
              <a:rPr lang="zh-CN" altLang="en-US" dirty="0" smtClean="0"/>
              <a:t>界面显示的内容即为原报到证信息，</a:t>
            </a:r>
            <a:r>
              <a:rPr lang="zh-CN" altLang="en-US" dirty="0" smtClean="0">
                <a:solidFill>
                  <a:srgbClr val="FF0000"/>
                </a:solidFill>
              </a:rPr>
              <a:t>请不要做任何修改</a:t>
            </a:r>
            <a:r>
              <a:rPr lang="zh-CN" altLang="en-US" dirty="0" smtClean="0"/>
              <a:t>，直接点击提交按钮。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若擅自改动了报到证信息，会因为信息与原报到证不一致被驳回。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 smtClean="0"/>
              <a:t>若新报到证和原报到证需要不一致，请从</a:t>
            </a:r>
            <a:r>
              <a:rPr lang="en-US" altLang="zh-CN" dirty="0" smtClean="0"/>
              <a:t>【</a:t>
            </a:r>
            <a:r>
              <a:rPr lang="zh-CN" altLang="en-US" dirty="0" smtClean="0"/>
              <a:t>遗失且新签工作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遗失且更换工作</a:t>
            </a:r>
            <a:r>
              <a:rPr lang="en-US" altLang="zh-CN" dirty="0" smtClean="0"/>
              <a:t>】【</a:t>
            </a:r>
            <a:r>
              <a:rPr lang="zh-CN" altLang="en-US" dirty="0" smtClean="0"/>
              <a:t>遗失且报到证抬头变更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中选择合适的类型进行申请。类型与实际情况不符合将予以驳回。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02468" y="2759581"/>
            <a:ext cx="4304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（四）报到证抬头变更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6115" y="37781"/>
            <a:ext cx="5761905" cy="2133333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070102" y="1104448"/>
            <a:ext cx="378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选择原因为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报到证抬头变更</a:t>
            </a:r>
            <a:r>
              <a:rPr lang="en-US" altLang="zh-CN" dirty="0" smtClean="0"/>
              <a:t>】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266565" y="2774315"/>
            <a:ext cx="7473315" cy="3138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对照就业中心官方网</a:t>
            </a:r>
            <a:r>
              <a:rPr lang="zh-CN" altLang="en-US" dirty="0" smtClean="0">
                <a:sym typeface="+mn-ea"/>
              </a:rPr>
              <a:t>上</a:t>
            </a:r>
            <a:r>
              <a:rPr lang="en-US" altLang="zh-CN" dirty="0" smtClean="0">
                <a:sym typeface="+mn-ea"/>
              </a:rPr>
              <a:t>【</a:t>
            </a:r>
            <a:r>
              <a:rPr lang="zh-CN" altLang="en-US" dirty="0" smtClean="0">
                <a:sym typeface="+mn-ea"/>
              </a:rPr>
              <a:t>改派办理流程</a:t>
            </a:r>
            <a:r>
              <a:rPr lang="en-US" altLang="zh-CN" dirty="0" smtClean="0">
                <a:sym typeface="+mn-ea"/>
              </a:rPr>
              <a:t>】</a:t>
            </a:r>
            <a:r>
              <a:rPr lang="zh-CN" altLang="en-US" dirty="0" smtClean="0">
                <a:sym typeface="+mn-ea"/>
              </a:rPr>
              <a:t>中，</a:t>
            </a:r>
            <a:r>
              <a:rPr lang="zh-CN" altLang="en-US" dirty="0" smtClean="0"/>
              <a:t>关于报到证抬头变更所需材料的说明，根据自己实际的变更需求，上传相对应的证明。</a:t>
            </a:r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证明材料请尽量使用</a:t>
            </a:r>
            <a:r>
              <a:rPr lang="en-US" altLang="zh-CN" dirty="0" smtClean="0">
                <a:sym typeface="+mn-ea"/>
              </a:rPr>
              <a:t>PDF</a:t>
            </a:r>
            <a:r>
              <a:rPr lang="zh-CN" altLang="en-US" dirty="0" smtClean="0">
                <a:sym typeface="+mn-ea"/>
              </a:rPr>
              <a:t>扫描件。证明材料的标准请参考https://job.swufe.edu.cn/info/1062/3476.htm</a:t>
            </a:r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字迹或印章模糊、不完整的材料可能导致申请被驳回。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三个证明选择符合自己情况需要的几个上传即可，不需要全部上传。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证明材料上传完成后提交，将进入新报到证信息录入界面。录入及提交方式与新签工作中说明的方式一样，详细操作请查阅上文。</a:t>
            </a:r>
            <a:endParaRPr lang="en-US" altLang="zh-CN" dirty="0" smtClean="0"/>
          </a:p>
          <a:p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120" y="2324735"/>
            <a:ext cx="3619500" cy="4314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102468" y="2759581"/>
            <a:ext cx="22445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（五）其他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8144" y="251019"/>
            <a:ext cx="5876190" cy="207619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6645896" y="1104448"/>
            <a:ext cx="378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选择原因为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其他</a:t>
            </a:r>
            <a:r>
              <a:rPr lang="en-US" altLang="zh-CN" dirty="0" smtClean="0"/>
              <a:t>】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2942590" y="2867025"/>
            <a:ext cx="81953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/>
              <a:t>上</a:t>
            </a:r>
            <a:r>
              <a:rPr lang="zh-CN" altLang="en-US" dirty="0" smtClean="0"/>
              <a:t>传申请改派的相关材料后提交（具体材料参考就业中心官方网站【改派办理流程】中说明）。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dirty="0"/>
              <a:t>材料请尽量使用</a:t>
            </a:r>
            <a:r>
              <a:rPr lang="en-US" altLang="zh-CN" dirty="0"/>
              <a:t>PDF</a:t>
            </a:r>
            <a:r>
              <a:rPr lang="zh-CN" altLang="en-US" dirty="0"/>
              <a:t>扫描件。大小</a:t>
            </a:r>
            <a:r>
              <a:rPr lang="en-US" altLang="zh-CN" dirty="0"/>
              <a:t>5MB</a:t>
            </a:r>
            <a:r>
              <a:rPr lang="zh-CN" altLang="en-US" dirty="0"/>
              <a:t>以下，字迹公章清晰，内容完整即可。标准可参考</a:t>
            </a:r>
            <a:r>
              <a:rPr lang="zh-CN" altLang="en-US" dirty="0" smtClean="0">
                <a:sym typeface="+mn-ea"/>
              </a:rPr>
              <a:t>https://job.swufe.edu.cn/info/1062/3476.htm。</a:t>
            </a:r>
            <a:endParaRPr lang="zh-CN" altLang="en-US" dirty="0" smtClean="0">
              <a:sym typeface="+mn-ea"/>
            </a:endParaRPr>
          </a:p>
          <a:p>
            <a:endParaRPr lang="zh-CN" altLang="en-US" dirty="0" smtClean="0">
              <a:sym typeface="+mn-ea"/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  <a:sym typeface="+mn-ea"/>
              </a:rPr>
              <a:t>延迟毕业或者户档留校的同学，注意材料扫描件上需要额外备注的内容。具体需要备注的内容参见【改派办理流程】中说明。</a:t>
            </a:r>
            <a:endParaRPr lang="zh-CN" altLang="en-US" dirty="0" smtClean="0">
              <a:sym typeface="+mn-ea"/>
            </a:endParaRPr>
          </a:p>
          <a:p>
            <a:endParaRPr lang="en-US" altLang="zh-CN" dirty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证明材料上传完成后提交，将进入新报到证信息录入界面。录入及提交方式与新签工作中说明的方式一样，详细操作请查阅上文。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" y="2867025"/>
            <a:ext cx="2181225" cy="1362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83853" y="1411549"/>
            <a:ext cx="87368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（六）</a:t>
            </a:r>
            <a:r>
              <a:rPr lang="zh-CN" altLang="zh-CN" sz="3200" dirty="0"/>
              <a:t>遗失且新签</a:t>
            </a:r>
            <a:r>
              <a:rPr lang="zh-CN" altLang="zh-CN" sz="3200" dirty="0" smtClean="0"/>
              <a:t>工作</a:t>
            </a:r>
            <a:r>
              <a:rPr lang="zh-CN" altLang="en-US" sz="3200" dirty="0" smtClean="0"/>
              <a:t>、</a:t>
            </a:r>
            <a:r>
              <a:rPr lang="zh-CN" altLang="zh-CN" sz="3200" dirty="0"/>
              <a:t>遗失且更换</a:t>
            </a:r>
            <a:r>
              <a:rPr lang="zh-CN" altLang="zh-CN" sz="3200" dirty="0" smtClean="0"/>
              <a:t>工作</a:t>
            </a:r>
            <a:r>
              <a:rPr lang="zh-CN" altLang="en-US" sz="3200" dirty="0" smtClean="0"/>
              <a:t>、</a:t>
            </a:r>
            <a:r>
              <a:rPr lang="zh-CN" altLang="zh-CN" sz="3200" dirty="0"/>
              <a:t>遗失且报到证抬头</a:t>
            </a:r>
            <a:r>
              <a:rPr lang="zh-CN" altLang="zh-CN" sz="3200" dirty="0" smtClean="0"/>
              <a:t>变更</a:t>
            </a:r>
            <a:r>
              <a:rPr lang="zh-CN" altLang="en-US" sz="3200" dirty="0" smtClean="0"/>
              <a:t>这三种情况，申请改派的操作与对应的</a:t>
            </a:r>
            <a:r>
              <a:rPr lang="zh-CN" altLang="zh-CN" sz="3200" dirty="0" smtClean="0"/>
              <a:t>新签工作</a:t>
            </a:r>
            <a:r>
              <a:rPr lang="zh-CN" altLang="en-US" sz="3200" dirty="0" smtClean="0"/>
              <a:t>、</a:t>
            </a:r>
            <a:r>
              <a:rPr lang="zh-CN" altLang="zh-CN" sz="3200" dirty="0" smtClean="0"/>
              <a:t>更换工作</a:t>
            </a:r>
            <a:r>
              <a:rPr lang="zh-CN" altLang="en-US" sz="3200" dirty="0" smtClean="0"/>
              <a:t>、</a:t>
            </a:r>
            <a:r>
              <a:rPr lang="zh-CN" altLang="zh-CN" sz="3200" dirty="0" smtClean="0"/>
              <a:t>报到证抬头变更</a:t>
            </a:r>
            <a:r>
              <a:rPr lang="zh-CN" altLang="en-US" sz="3200" dirty="0" smtClean="0"/>
              <a:t>这三种情况完全一致。</a:t>
            </a:r>
            <a:endParaRPr lang="en-US" altLang="zh-CN" sz="3200" dirty="0" smtClean="0"/>
          </a:p>
          <a:p>
            <a:r>
              <a:rPr lang="zh-CN" altLang="en-US" sz="3200" dirty="0" smtClean="0"/>
              <a:t>             差别仅在于</a:t>
            </a:r>
            <a:r>
              <a:rPr lang="zh-CN" altLang="en-US" sz="3200" dirty="0" smtClean="0"/>
              <a:t>需要额外提供一份</a:t>
            </a:r>
            <a:r>
              <a:rPr lang="zh-CN" altLang="zh-CN" sz="3200" dirty="0"/>
              <a:t>刊登有遗失声明的公开发行的商业</a:t>
            </a:r>
            <a:r>
              <a:rPr lang="zh-CN" altLang="zh-CN" sz="3200" dirty="0" smtClean="0"/>
              <a:t>报纸</a:t>
            </a:r>
            <a:r>
              <a:rPr lang="zh-CN" altLang="en-US" sz="3200" dirty="0" smtClean="0"/>
              <a:t>至就业中心</a:t>
            </a:r>
            <a:r>
              <a:rPr lang="zh-CN" altLang="en-US" sz="3200" dirty="0" smtClean="0"/>
              <a:t>。</a:t>
            </a:r>
            <a:endParaRPr lang="en-US" altLang="zh-CN" sz="3200" dirty="0" smtClean="0"/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          </a:t>
            </a:r>
            <a:r>
              <a:rPr lang="zh-CN" altLang="en-US" sz="3200" dirty="0" smtClean="0"/>
              <a:t>系统操作</a:t>
            </a:r>
            <a:r>
              <a:rPr lang="zh-CN" altLang="en-US" sz="3200" dirty="0" smtClean="0"/>
              <a:t>请参考上文执行即可。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968435" y="682744"/>
            <a:ext cx="4142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登录系统，点击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改派</a:t>
            </a:r>
            <a:r>
              <a:rPr lang="en-US" altLang="zh-CN" dirty="0" smtClean="0"/>
              <a:t>/</a:t>
            </a:r>
            <a:r>
              <a:rPr lang="zh-CN" altLang="en-US" dirty="0" smtClean="0"/>
              <a:t>补办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按钮。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0887" y="1727115"/>
            <a:ext cx="3990476" cy="1685714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051107" y="2321521"/>
            <a:ext cx="4117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点击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补办</a:t>
            </a:r>
            <a:r>
              <a:rPr lang="en-US" altLang="zh-CN" dirty="0" smtClean="0"/>
              <a:t>/</a:t>
            </a:r>
            <a:r>
              <a:rPr lang="zh-CN" altLang="en-US" dirty="0" smtClean="0"/>
              <a:t>改派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按钮。</a:t>
            </a:r>
            <a:endParaRPr lang="en-US" altLang="zh-CN" dirty="0" smtClean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87" y="3758248"/>
            <a:ext cx="6314286" cy="2390476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401613" y="4698962"/>
            <a:ext cx="41179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对照就业中心官方网上上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改派办理流程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中的类型说明，选择符合自己需要的改派原因。</a:t>
            </a:r>
            <a:endParaRPr lang="en-US" altLang="zh-CN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895" y="414655"/>
            <a:ext cx="2886075" cy="904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64761" y="2740726"/>
            <a:ext cx="4001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三</a:t>
            </a:r>
            <a:r>
              <a:rPr lang="en-US" altLang="zh-CN" sz="3200" b="1" dirty="0" smtClean="0"/>
              <a:t>.</a:t>
            </a:r>
            <a:r>
              <a:rPr lang="zh-CN" altLang="en-US" sz="3200" b="1" dirty="0" smtClean="0"/>
              <a:t>关于提交后的审核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0863" y="772030"/>
            <a:ext cx="1628571" cy="88571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982720" y="892810"/>
            <a:ext cx="441007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</a:t>
            </a:r>
            <a:r>
              <a:rPr lang="en-US" altLang="zh-CN" dirty="0" smtClean="0"/>
              <a:t>.</a:t>
            </a:r>
            <a:r>
              <a:rPr lang="zh-CN" altLang="en-US" dirty="0" smtClean="0"/>
              <a:t>提交完毕后，请等待审核，系统显示为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审核中</a:t>
            </a:r>
            <a:r>
              <a:rPr lang="en-US" altLang="zh-CN" dirty="0" smtClean="0"/>
              <a:t>】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8963" y="2019482"/>
            <a:ext cx="1590476" cy="86666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039235" y="2240915"/>
            <a:ext cx="47688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若系统显示被驳回，请点击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补办</a:t>
            </a:r>
            <a:r>
              <a:rPr lang="en-US" altLang="zh-CN" dirty="0" smtClean="0"/>
              <a:t>/</a:t>
            </a:r>
            <a:r>
              <a:rPr lang="zh-CN" altLang="en-US" dirty="0" smtClean="0"/>
              <a:t>改派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查看驳回原因，根据原因修改后再次申请。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576" y="3001754"/>
            <a:ext cx="5838095" cy="4000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191000" y="4020820"/>
            <a:ext cx="72656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若</a:t>
            </a:r>
            <a:r>
              <a:rPr lang="en-US" altLang="zh-CN" dirty="0" smtClean="0"/>
              <a:t>【</a:t>
            </a:r>
            <a:r>
              <a:rPr lang="zh-CN" altLang="en-US" dirty="0" smtClean="0"/>
              <a:t>补办</a:t>
            </a:r>
            <a:r>
              <a:rPr lang="en-US" altLang="zh-CN" dirty="0" smtClean="0"/>
              <a:t>/</a:t>
            </a:r>
            <a:r>
              <a:rPr lang="zh-CN" altLang="en-US" dirty="0" smtClean="0"/>
              <a:t>改派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后显示绿色“已通过”字样，则是改派审核已通过。</a:t>
            </a:r>
            <a:endParaRPr lang="zh-CN" altLang="en-US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此时请携带报到证原件或</a:t>
            </a:r>
            <a:r>
              <a:rPr lang="zh-CN" altLang="zh-CN" dirty="0" smtClean="0"/>
              <a:t>刊登有遗失声明的公开发行的商业报纸</a:t>
            </a:r>
            <a:r>
              <a:rPr lang="zh-CN" altLang="en-US" dirty="0" smtClean="0"/>
              <a:t>至就业中心办理新报到证。（寒假期间不办理）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集中改派时期请将报到证原件或报纸交给辅导员，由辅导员统一至就业中心办理。</a:t>
            </a:r>
            <a:endParaRPr lang="zh-CN" altLang="en-US" dirty="0" smtClean="0"/>
          </a:p>
          <a:p>
            <a:endParaRPr lang="zh-CN" altLang="en-US" dirty="0"/>
          </a:p>
          <a:p>
            <a:r>
              <a:rPr lang="zh-CN" altLang="en-US" dirty="0"/>
              <a:t>改派审核一般为</a:t>
            </a:r>
            <a:r>
              <a:rPr lang="en-US" altLang="zh-CN" dirty="0"/>
              <a:t>1-3</a:t>
            </a:r>
            <a:r>
              <a:rPr lang="zh-CN" altLang="en-US" dirty="0"/>
              <a:t>个工作日，春节期间不审核。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25" y="4202430"/>
            <a:ext cx="3267075" cy="95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102468" y="2759581"/>
            <a:ext cx="44133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二</a:t>
            </a:r>
            <a:r>
              <a:rPr lang="en-US" altLang="zh-CN" sz="3200" b="1" dirty="0" smtClean="0"/>
              <a:t>.</a:t>
            </a:r>
            <a:r>
              <a:rPr lang="zh-CN" altLang="en-US" sz="3200" b="1" dirty="0" smtClean="0"/>
              <a:t>不同改派原因的操作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102468" y="2759581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（一）新签工作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7226" y="1116047"/>
            <a:ext cx="3542857" cy="1590476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630132" y="1116503"/>
            <a:ext cx="7214235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属于新签工作类型的改派，原报到证类别应当是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回生源地报到</a:t>
            </a:r>
            <a:r>
              <a:rPr lang="en-US" altLang="zh-CN" dirty="0" smtClean="0"/>
              <a:t>】</a:t>
            </a:r>
            <a:r>
              <a:rPr lang="zh-CN" altLang="en-US" dirty="0"/>
              <a:t>，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若自己的报到证类别不属于此类，请考虑是否应该选择其他类型。</a:t>
            </a:r>
            <a:endParaRPr lang="zh-CN" altLang="en-US" dirty="0" smtClean="0"/>
          </a:p>
          <a:p>
            <a:endParaRPr lang="zh-CN" altLang="en-US" dirty="0"/>
          </a:p>
          <a:p>
            <a:r>
              <a:rPr lang="zh-CN" altLang="en-US" dirty="0"/>
              <a:t>延迟毕业或者户档留校的同学，原报到证类别应该是【未签发】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26" y="3464784"/>
            <a:ext cx="6009524" cy="2228571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249213" y="4714914"/>
            <a:ext cx="353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 smtClean="0"/>
              <a:t>选择原因为</a:t>
            </a:r>
            <a:r>
              <a:rPr lang="en-US" altLang="zh-CN" dirty="0" smtClean="0"/>
              <a:t>【</a:t>
            </a:r>
            <a:r>
              <a:rPr lang="zh-CN" altLang="en-US" dirty="0" smtClean="0"/>
              <a:t>新签工作</a:t>
            </a:r>
            <a:r>
              <a:rPr lang="en-US" altLang="zh-CN" dirty="0" smtClean="0"/>
              <a:t>】</a:t>
            </a:r>
            <a:r>
              <a:rPr lang="zh-CN" altLang="en-US" dirty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4934" y="537219"/>
            <a:ext cx="3104762" cy="1409524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34790" y="855345"/>
            <a:ext cx="71393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3</a:t>
            </a:r>
            <a:r>
              <a:rPr lang="en-US" altLang="zh-CN" dirty="0" smtClean="0"/>
              <a:t>.</a:t>
            </a:r>
            <a:r>
              <a:rPr lang="zh-CN" altLang="en-US" dirty="0" smtClean="0"/>
              <a:t>上传新单位签约证明，并点击下一步提交。签约证明请尽量使用</a:t>
            </a:r>
            <a:r>
              <a:rPr lang="en-US" altLang="zh-CN" dirty="0" smtClean="0"/>
              <a:t>PDF</a:t>
            </a:r>
            <a:r>
              <a:rPr lang="zh-CN" altLang="en-US" dirty="0" smtClean="0"/>
              <a:t>扫描件。证明材料的标准请参考https://job.swufe.edu.cn/info/1062/3476.htm</a:t>
            </a:r>
            <a:endParaRPr lang="zh-CN" altLang="en-US" dirty="0" smtClean="0"/>
          </a:p>
          <a:p>
            <a:r>
              <a:rPr lang="zh-CN" altLang="en-US" dirty="0" smtClean="0"/>
              <a:t>字迹或印章模糊、不完整的材料可能导致申请被驳回。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34" y="2615912"/>
            <a:ext cx="10000213" cy="2609498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74934" y="5600845"/>
            <a:ext cx="10303598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4.</a:t>
            </a:r>
            <a:r>
              <a:rPr lang="zh-CN" altLang="en-US" dirty="0" smtClean="0"/>
              <a:t>根据自己的情况，录入</a:t>
            </a:r>
            <a:r>
              <a:rPr lang="zh-CN" altLang="en-US" b="1" dirty="0" smtClean="0">
                <a:solidFill>
                  <a:srgbClr val="FF0000"/>
                </a:solidFill>
              </a:rPr>
              <a:t>现在的</a:t>
            </a:r>
            <a:r>
              <a:rPr lang="zh-CN" altLang="en-US" dirty="0" smtClean="0"/>
              <a:t>毕业去向。新签工作的毕业去向不可为：待就业、不就业拟升学或其他暂不就业。单位录入的方式请参考https://job.swufe.edu.cn/info/1062/3796.htm中的</a:t>
            </a:r>
            <a:r>
              <a:rPr lang="en-US" altLang="zh-CN" dirty="0" smtClean="0"/>
              <a:t>2-4</a:t>
            </a:r>
            <a:r>
              <a:rPr lang="zh-CN" altLang="en-US" dirty="0" smtClean="0"/>
              <a:t>步。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9299" y="284864"/>
            <a:ext cx="7000000" cy="4685714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7703185" y="285115"/>
            <a:ext cx="4137660" cy="5908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5.</a:t>
            </a:r>
            <a:r>
              <a:rPr lang="zh-CN" altLang="en-US" dirty="0" smtClean="0"/>
              <a:t>录好新单位信息后，进入下一步。在此页面中录入需要更改的，新</a:t>
            </a:r>
            <a:r>
              <a:rPr lang="zh-CN" altLang="en-US" b="1" dirty="0" smtClean="0">
                <a:solidFill>
                  <a:srgbClr val="FF0000"/>
                </a:solidFill>
              </a:rPr>
              <a:t>的报到证信息</a:t>
            </a:r>
            <a:r>
              <a:rPr lang="zh-CN" altLang="en-US" dirty="0" smtClean="0"/>
              <a:t>及联系方式。录入完成后提交即可。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zh-CN" altLang="en-US" dirty="0" smtClean="0"/>
              <a:t>说明</a:t>
            </a:r>
            <a:r>
              <a:rPr lang="zh-CN" altLang="en-US" dirty="0" smtClean="0">
                <a:sym typeface="Wingdings" panose="05000000000000000000" pitchFamily="2" charset="2"/>
              </a:rPr>
              <a:t>：</a:t>
            </a:r>
            <a:endParaRPr lang="zh-CN" altLang="en-US" dirty="0" smtClean="0">
              <a:sym typeface="Wingdings" panose="05000000000000000000" pitchFamily="2" charset="2"/>
            </a:endParaRPr>
          </a:p>
          <a:p>
            <a:r>
              <a:rPr lang="zh-CN" altLang="en-US" dirty="0" smtClean="0">
                <a:sym typeface="Wingdings" panose="05000000000000000000" pitchFamily="2" charset="2"/>
              </a:rPr>
              <a:t>（</a:t>
            </a:r>
            <a:r>
              <a:rPr lang="en-US" altLang="zh-CN" dirty="0" smtClean="0">
                <a:sym typeface="Wingdings" panose="05000000000000000000" pitchFamily="2" charset="2"/>
              </a:rPr>
              <a:t>1</a:t>
            </a:r>
            <a:r>
              <a:rPr lang="zh-CN" altLang="en-US" dirty="0" smtClean="0">
                <a:sym typeface="Wingdings" panose="05000000000000000000" pitchFamily="2" charset="2"/>
              </a:rPr>
              <a:t>）派遣单位名称就是报到证抬头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）只有当派遣单位名称是单位名称时，报到证签发类别才可以选择</a:t>
            </a:r>
            <a:r>
              <a:rPr lang="en-US" altLang="zh-CN" dirty="0" smtClean="0"/>
              <a:t>【</a:t>
            </a:r>
            <a:r>
              <a:rPr lang="zh-CN" altLang="en-US" dirty="0" smtClean="0"/>
              <a:t>去就业地</a:t>
            </a:r>
            <a:r>
              <a:rPr lang="en-US" altLang="zh-CN" dirty="0" smtClean="0"/>
              <a:t>】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）录入时若出现无法点选的情况，首先更换浏览器尝试，若还是无法点选，是因为用人单位在学校注册的单位信息中派遣方式填写有误，请联系用人单位修改。</a:t>
            </a:r>
            <a:endParaRPr lang="en-US" altLang="zh-CN" dirty="0" smtClean="0"/>
          </a:p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）若无单位或者人才中心特殊要求，请</a:t>
            </a:r>
            <a:r>
              <a:rPr lang="zh-CN" altLang="en-US" b="1" dirty="0" smtClean="0"/>
              <a:t>务必</a:t>
            </a:r>
            <a:r>
              <a:rPr lang="zh-CN" altLang="en-US" b="1" dirty="0" smtClean="0">
                <a:solidFill>
                  <a:srgbClr val="FF0000"/>
                </a:solidFill>
              </a:rPr>
              <a:t>不要填写任何备注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chemeClr val="tx1"/>
                </a:solidFill>
              </a:rPr>
              <a:t>（</a:t>
            </a:r>
            <a:r>
              <a:rPr lang="en-US" altLang="zh-CN" dirty="0" smtClean="0">
                <a:solidFill>
                  <a:schemeClr val="tx1"/>
                </a:solidFill>
              </a:rPr>
              <a:t>5</a:t>
            </a:r>
            <a:r>
              <a:rPr lang="zh-CN" altLang="en-US" dirty="0" smtClean="0">
                <a:solidFill>
                  <a:schemeClr val="tx1"/>
                </a:solidFill>
              </a:rPr>
              <a:t>）除特殊时期外，就业中心不提供报到证邮寄服务，邮寄地址随意填写即可。原则上新报到证需要本人或他人代为领取。若有提供邮寄服务的时间段，就业中心官网会发布通知公告。</a:t>
            </a:r>
            <a:endParaRPr lang="zh-CN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4102468" y="2759581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/>
              <a:t>（二）更换工作</a:t>
            </a: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098384" y="1675615"/>
            <a:ext cx="3535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选择原因为</a:t>
            </a:r>
            <a:r>
              <a:rPr lang="en-US" altLang="zh-CN" dirty="0" smtClean="0"/>
              <a:t>【</a:t>
            </a:r>
            <a:r>
              <a:rPr lang="zh-CN" altLang="en-US" dirty="0"/>
              <a:t>更换</a:t>
            </a:r>
            <a:r>
              <a:rPr lang="zh-CN" altLang="en-US" dirty="0" smtClean="0"/>
              <a:t>工作</a:t>
            </a:r>
            <a:r>
              <a:rPr lang="en-US" altLang="zh-CN" dirty="0" smtClean="0"/>
              <a:t>】</a:t>
            </a:r>
            <a:r>
              <a:rPr lang="zh-CN" altLang="en-US" dirty="0"/>
              <a:t>。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2915" y="570853"/>
            <a:ext cx="5790476" cy="220952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915" y="3082862"/>
            <a:ext cx="3771429" cy="3180952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5769204" y="3441680"/>
            <a:ext cx="5759777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2</a:t>
            </a:r>
            <a:r>
              <a:rPr lang="en-US" altLang="zh-CN" dirty="0" smtClean="0"/>
              <a:t>.</a:t>
            </a:r>
            <a:r>
              <a:rPr lang="zh-CN" altLang="en-US" dirty="0"/>
              <a:t>上</a:t>
            </a:r>
            <a:r>
              <a:rPr lang="zh-CN" altLang="en-US" dirty="0" smtClean="0"/>
              <a:t>传原单位解约证明与新单位签约证明，并点击下一步提交。</a:t>
            </a:r>
            <a:r>
              <a:rPr lang="zh-CN" altLang="en-US" dirty="0" smtClean="0">
                <a:sym typeface="+mn-ea"/>
              </a:rPr>
              <a:t>签约证明请尽量使用</a:t>
            </a:r>
            <a:r>
              <a:rPr lang="en-US" altLang="zh-CN" dirty="0" smtClean="0">
                <a:sym typeface="+mn-ea"/>
              </a:rPr>
              <a:t>PDF</a:t>
            </a:r>
            <a:r>
              <a:rPr lang="zh-CN" altLang="en-US" dirty="0" smtClean="0">
                <a:sym typeface="+mn-ea"/>
              </a:rPr>
              <a:t>扫描件。证明材料的标准请参考https://job.swufe.edu.cn/info/1062/3476.htm</a:t>
            </a:r>
            <a:endParaRPr lang="zh-CN" altLang="en-US" dirty="0" smtClean="0"/>
          </a:p>
          <a:p>
            <a:r>
              <a:rPr lang="zh-CN" altLang="en-US" dirty="0" smtClean="0">
                <a:sym typeface="+mn-ea"/>
              </a:rPr>
              <a:t>字迹或印章模糊、不完整的材料可能导致申请被驳回。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注意</a:t>
            </a:r>
            <a:r>
              <a:rPr lang="zh-CN" altLang="en-US" dirty="0" smtClean="0"/>
              <a:t>：若与之前单位解约后没有再签约，现在为待就业状态，可以不上传新单位签约证明。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en-US" dirty="0" smtClean="0"/>
              <a:t>但新报到证若想打印至新用人单位或非生源地的人才市场，</a:t>
            </a:r>
            <a:r>
              <a:rPr lang="zh-CN" altLang="en-US" b="1" dirty="0" smtClean="0"/>
              <a:t>必须</a:t>
            </a:r>
            <a:r>
              <a:rPr lang="zh-CN" altLang="en-US" dirty="0" smtClean="0"/>
              <a:t>上传新单位签约证明（待就业自行托管的可以上传</a:t>
            </a:r>
            <a:r>
              <a:rPr lang="zh-CN" altLang="zh-CN" dirty="0"/>
              <a:t>人事代理单位出具的接收证明</a:t>
            </a:r>
            <a:r>
              <a:rPr lang="zh-CN" altLang="en-US" dirty="0" smtClean="0"/>
              <a:t>）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5100,&quot;width&quot;:6885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2569</Words>
  <Application>WPS 演示</Application>
  <PresentationFormat>宽屏</PresentationFormat>
  <Paragraphs>118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Arial</vt:lpstr>
      <vt:lpstr>宋体</vt:lpstr>
      <vt:lpstr>Wingdings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吴怡然</dc:creator>
  <cp:lastModifiedBy>吴怡然</cp:lastModifiedBy>
  <cp:revision>38</cp:revision>
  <dcterms:created xsi:type="dcterms:W3CDTF">2019-06-24T11:23:00Z</dcterms:created>
  <dcterms:modified xsi:type="dcterms:W3CDTF">2021-04-07T01:40:50Z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230A32A3F2344C6A8CF7A94A6EA53020</vt:lpwstr>
  </property>
  <property fmtid="{D5CDD505-2E9C-101B-9397-08002B2CF9AE}" pid="3" name="KSOProductBuildVer">
    <vt:lpwstr>2052-11.1.0.10356</vt:lpwstr>
  </property>
</Properties>
</file>